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2" r:id="rId3"/>
    <p:sldId id="278" r:id="rId4"/>
    <p:sldId id="279" r:id="rId5"/>
    <p:sldId id="293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0" r:id="rId16"/>
    <p:sldId id="297" r:id="rId17"/>
    <p:sldId id="298" r:id="rId18"/>
    <p:sldId id="299" r:id="rId19"/>
    <p:sldId id="300" r:id="rId20"/>
    <p:sldId id="294" r:id="rId21"/>
    <p:sldId id="295" r:id="rId22"/>
    <p:sldId id="296" r:id="rId23"/>
    <p:sldId id="291" r:id="rId24"/>
    <p:sldId id="292" r:id="rId25"/>
    <p:sldId id="268" r:id="rId26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30A"/>
    <a:srgbClr val="F6D317"/>
    <a:srgbClr val="F3D017"/>
    <a:srgbClr val="F3D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3"/>
    <p:restoredTop sz="94724"/>
  </p:normalViewPr>
  <p:slideViewPr>
    <p:cSldViewPr snapToGrid="0" snapToObjects="1">
      <p:cViewPr varScale="1">
        <p:scale>
          <a:sx n="81" d="100"/>
          <a:sy n="81" d="100"/>
        </p:scale>
        <p:origin x="7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D0C9F-0951-4EB6-82C4-D26855EA4B50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F759B-6F27-4F3C-8C92-0AAAF3261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75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021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56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434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846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9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791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826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423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25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0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198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33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31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491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502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22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148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84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8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1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91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1F759B-6F27-4F3C-8C92-0AAAF3261F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239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F78D20-72E0-C74E-9CB7-C6A058847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4A1769-5996-0B47-B82F-BDD2BC124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472204-F552-E844-915D-BFE2F550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B8DB4-48A6-F74E-8102-3CD0C956B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96956-21C7-CD44-B837-A803B85C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7350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984EF-FA91-3041-B77D-CB0061635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07749F-16C6-A74D-BD97-888118D06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E4D0E2-3706-2A42-9BDA-7A360D33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2DDCA-433F-4B41-820B-4C5D9B2BA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E39ED4-AB6E-9A41-BF9D-43E43365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5743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CABF88-22D4-6145-A2AA-4E02652364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9F3958-FF74-CF4C-8138-B49AD12736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CA9DF-1F75-B741-97AF-1E04A74C8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4DD26B-D249-6A43-A247-6359C17F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BA158-38B7-ED4F-9FC9-230126AC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291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0DA75-CB33-2D46-A098-79DFBBB2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35C95-94AE-104D-AE56-E1068277E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392218-18AC-7D43-AAE0-8648ADE9A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CD25C9-5C07-F04B-8974-8B12B103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1F456-C42D-3548-A4BD-1F5E7BDE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89769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0F872-C673-5348-9AAE-71B4204F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F2849F-AE2F-4049-A5B7-2632FED3A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310681-0FAD-C243-B62E-44E910D2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9399DA-521C-E24D-9A13-9388711EC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FC380-8F34-6C4B-8A2B-96AA24BC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80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AF453-A16C-2044-A5D8-23215F36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5D978-E5DB-3D47-AF08-76E0CB8F3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DAE80E-5E9C-3641-A406-19C2FA989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F885B-D273-4741-B004-7C69A7D8B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ADC068-2184-294A-9FC7-5FEE0FB8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1642AC-D5D0-3C40-A98E-8DFA6F99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430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5867B-E5A8-1F41-BC50-69F8D30AE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C04FB-F8C7-A54E-B21F-1B15A4975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61EFA0-5142-FE4B-8B4C-17C70F263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C2BE9C-D148-D440-8AB6-EC817E49D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19057B-35B8-6641-945A-0215590BD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EE9F2BA-749F-6443-A577-DA447FCE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6E9345-4732-4044-9D23-315D2113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07BBEA-CCAD-3E40-BE39-42EEACF9F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2948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5CD1D-891A-364A-A5CA-AD9A3F6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20D9FF-8AB7-C74B-9B96-6B9E27CC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6293486-6D74-CE46-B3B0-916DE6B39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1E8AEE-0D5A-1643-B7D1-B7BF747F5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082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85A560-F7BA-A24D-A283-2E953707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8DB3E4-17E1-664A-BBEF-20E9F7AB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E65782-292D-1B48-8324-E08A033F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243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61818-6637-904D-9B3D-973F7B53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7A08A3-7D21-5343-9970-B032834DF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019ECF-35BB-4E4B-B7A3-1A3F7358A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3FE03-B9A5-D645-A636-6B35C37C4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F07A6F-5963-C442-92D2-80F393EA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D4A7A-A023-1145-A363-FDED2545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92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6EB51-1984-964C-BCC0-26F19E1D1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8841A5-309C-9748-9EC6-C1BD006516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44F486-915D-E140-B08D-D321475B1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E68ABA-1091-914F-BA6D-96F6B957A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EE8B9-E186-0141-A35B-60A8ED2E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531DC-8EF9-A545-B85F-7CC049A78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84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614C7D-6E5C-614B-B7CF-4C8167E6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1C2060-FE47-9442-9F79-B336257EA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8915-F48E-B246-B0AD-56B3E82A1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1D7E1-6D86-DC4D-BF1D-00C162D1E3F2}" type="datetimeFigureOut">
              <a:rPr kumimoji="1" lang="ko-Kore-KR" altLang="en-US" smtClean="0"/>
              <a:t>08/20/2020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A08C42-E981-774D-9F6C-99E1CF252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56859-C54F-A541-9FE0-B58DBCFA4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21AD0-2B2E-A940-AA5D-41BABA881C7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153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0.jp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2018354-DDBE-1046-B270-04FCDE69B5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" y="646010"/>
            <a:ext cx="12182025" cy="53031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84171E2-BD1A-E546-827E-765660FDE11F}"/>
              </a:ext>
            </a:extLst>
          </p:cNvPr>
          <p:cNvSpPr/>
          <p:nvPr/>
        </p:nvSpPr>
        <p:spPr>
          <a:xfrm>
            <a:off x="0" y="-1"/>
            <a:ext cx="12192000" cy="4183253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984EF9-2C21-7F40-8733-EC1020C02441}"/>
              </a:ext>
            </a:extLst>
          </p:cNvPr>
          <p:cNvSpPr/>
          <p:nvPr/>
        </p:nvSpPr>
        <p:spPr>
          <a:xfrm>
            <a:off x="0" y="-1"/>
            <a:ext cx="12192000" cy="162870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2B51B-6C96-2346-AEF5-A7A6FEBFC640}"/>
              </a:ext>
            </a:extLst>
          </p:cNvPr>
          <p:cNvSpPr txBox="1"/>
          <p:nvPr/>
        </p:nvSpPr>
        <p:spPr>
          <a:xfrm>
            <a:off x="335220" y="2076667"/>
            <a:ext cx="1169743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6000" b="1" dirty="0" err="1" smtClean="0">
                <a:solidFill>
                  <a:srgbClr val="FF0000"/>
                </a:solidFill>
                <a:effectLst>
                  <a:innerShdw blurRad="38100">
                    <a:prstClr val="black"/>
                  </a:innerShdw>
                </a:effectLst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ssafitness</a:t>
            </a:r>
            <a:endParaRPr kumimoji="1" lang="ko-Kore-KR" altLang="en-US" sz="16000" b="1" dirty="0">
              <a:solidFill>
                <a:srgbClr val="FF0000"/>
              </a:solidFill>
              <a:effectLst>
                <a:innerShdw blurRad="38100">
                  <a:prstClr val="black"/>
                </a:inn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25C78F-851A-964E-8AB8-4B22D09F8FBD}"/>
              </a:ext>
            </a:extLst>
          </p:cNvPr>
          <p:cNvSpPr/>
          <p:nvPr/>
        </p:nvSpPr>
        <p:spPr>
          <a:xfrm>
            <a:off x="0" y="3842535"/>
            <a:ext cx="12192000" cy="3015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-9525" y="3838822"/>
            <a:ext cx="12201523" cy="246774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CFB35-6F33-0E45-B3D1-753F2862A8E3}"/>
              </a:ext>
            </a:extLst>
          </p:cNvPr>
          <p:cNvSpPr txBox="1"/>
          <p:nvPr/>
        </p:nvSpPr>
        <p:spPr>
          <a:xfrm>
            <a:off x="4772167" y="5468504"/>
            <a:ext cx="2345514" cy="292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200" spc="-150" dirty="0" err="1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임건호</a:t>
            </a:r>
            <a:r>
              <a:rPr kumimoji="1" lang="en-US" altLang="ko-KR" sz="1200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200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박세진</a:t>
            </a:r>
            <a:r>
              <a:rPr kumimoji="1" lang="en-US" altLang="ko-KR" sz="1200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200" spc="-150" dirty="0" err="1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백상혁</a:t>
            </a:r>
            <a:r>
              <a:rPr kumimoji="1" lang="en-US" altLang="ko-KR" sz="1200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200" spc="-150" dirty="0" err="1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부권남</a:t>
            </a:r>
            <a:r>
              <a:rPr kumimoji="1" lang="en-US" altLang="ko-KR" sz="1200" spc="-1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200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김정현</a:t>
            </a:r>
            <a:endParaRPr kumimoji="1" lang="ko-Kore-KR" altLang="en-US" sz="1200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17391D-5B7C-9A4E-BED8-3D698A4BA1C7}"/>
              </a:ext>
            </a:extLst>
          </p:cNvPr>
          <p:cNvSpPr txBox="1"/>
          <p:nvPr/>
        </p:nvSpPr>
        <p:spPr>
          <a:xfrm>
            <a:off x="4570683" y="4971773"/>
            <a:ext cx="2933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 smtClean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A406</a:t>
            </a:r>
            <a:r>
              <a:rPr kumimoji="1" lang="ko-KR" altLang="en-US" sz="2000" b="1" dirty="0" smtClean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익명의 </a:t>
            </a:r>
            <a:r>
              <a:rPr kumimoji="1" lang="ko-KR" altLang="en-US" sz="2000" b="1" dirty="0" err="1" smtClean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아홀로틀</a:t>
            </a:r>
            <a:endParaRPr kumimoji="1" lang="ko-Kore-KR" altLang="en-US" sz="20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B34E925-B03D-6A42-A927-A67529AE7A77}"/>
              </a:ext>
            </a:extLst>
          </p:cNvPr>
          <p:cNvCxnSpPr>
            <a:cxnSpLocks/>
          </p:cNvCxnSpPr>
          <p:nvPr/>
        </p:nvCxnSpPr>
        <p:spPr>
          <a:xfrm>
            <a:off x="4570683" y="4981756"/>
            <a:ext cx="0" cy="3801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B45D5E-8552-D44E-A8A0-241F0F18443A}"/>
              </a:ext>
            </a:extLst>
          </p:cNvPr>
          <p:cNvSpPr/>
          <p:nvPr/>
        </p:nvSpPr>
        <p:spPr>
          <a:xfrm>
            <a:off x="-2" y="6310277"/>
            <a:ext cx="12192001" cy="54772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직선 연결선[R] 6">
            <a:extLst>
              <a:ext uri="{FF2B5EF4-FFF2-40B4-BE49-F238E27FC236}">
                <a16:creationId xmlns:a16="http://schemas.microsoft.com/office/drawing/2014/main" id="{3B34E925-B03D-6A42-A927-A67529AE7A77}"/>
              </a:ext>
            </a:extLst>
          </p:cNvPr>
          <p:cNvCxnSpPr>
            <a:cxnSpLocks/>
          </p:cNvCxnSpPr>
          <p:nvPr/>
        </p:nvCxnSpPr>
        <p:spPr>
          <a:xfrm>
            <a:off x="7401629" y="4991739"/>
            <a:ext cx="0" cy="3801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758" y="0"/>
            <a:ext cx="4777306" cy="173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2311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10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PT -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댓글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825" y="2240148"/>
            <a:ext cx="4718037" cy="36139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13" y="2240148"/>
            <a:ext cx="4990157" cy="36139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886313" y="1794698"/>
            <a:ext cx="1915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일반 회원 댓글 창 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17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718086" y="1794698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094565" y="1788320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트레이너 </a:t>
            </a:r>
            <a:r>
              <a:rPr kumimoji="1" lang="ko-KR" altLang="en-US" sz="2000" b="1" spc="-300" dirty="0" err="1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댓글창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19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5964046" y="1750612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7825314" y="5999548"/>
            <a:ext cx="2999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트레이너만 영상 피드백 가능</a:t>
            </a:r>
            <a:r>
              <a:rPr kumimoji="1" lang="en-US" altLang="ko-KR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6796726" y="5844618"/>
            <a:ext cx="1027521" cy="384146"/>
          </a:xfrm>
          <a:custGeom>
            <a:avLst/>
            <a:gdLst>
              <a:gd name="connsiteX0" fmla="*/ 0 w 1027521"/>
              <a:gd name="connsiteY0" fmla="*/ 0 h 384146"/>
              <a:gd name="connsiteX1" fmla="*/ 584462 w 1027521"/>
              <a:gd name="connsiteY1" fmla="*/ 367646 h 384146"/>
              <a:gd name="connsiteX2" fmla="*/ 904973 w 1027521"/>
              <a:gd name="connsiteY2" fmla="*/ 320512 h 384146"/>
              <a:gd name="connsiteX3" fmla="*/ 1027521 w 1027521"/>
              <a:gd name="connsiteY3" fmla="*/ 320512 h 38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7521" h="384146">
                <a:moveTo>
                  <a:pt x="0" y="0"/>
                </a:moveTo>
                <a:cubicBezTo>
                  <a:pt x="216816" y="157113"/>
                  <a:pt x="433633" y="314227"/>
                  <a:pt x="584462" y="367646"/>
                </a:cubicBezTo>
                <a:cubicBezTo>
                  <a:pt x="735291" y="421065"/>
                  <a:pt x="831130" y="328368"/>
                  <a:pt x="904973" y="320512"/>
                </a:cubicBezTo>
                <a:cubicBezTo>
                  <a:pt x="978816" y="312656"/>
                  <a:pt x="999241" y="326797"/>
                  <a:pt x="1027521" y="320512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0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11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1409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PT -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댓글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1" y="1978298"/>
            <a:ext cx="4715258" cy="1022455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 rot="20054830">
            <a:off x="4901511" y="2618434"/>
            <a:ext cx="551380" cy="50407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 rot="20054830">
            <a:off x="5290719" y="2073893"/>
            <a:ext cx="1113985" cy="414779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18975656">
            <a:off x="6059898" y="1193624"/>
            <a:ext cx="10961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481" y="2654675"/>
            <a:ext cx="5626263" cy="324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12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ko-KR" altLang="en-US" sz="2000" b="1" dirty="0" err="1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헬스가이드</a:t>
            </a:r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723" y="2045883"/>
            <a:ext cx="7919316" cy="3703855"/>
          </a:xfrm>
          <a:prstGeom prst="rect">
            <a:avLst/>
          </a:prstGeom>
        </p:spPr>
      </p:pic>
      <p:sp>
        <p:nvSpPr>
          <p:cNvPr id="19" name="자유형 18"/>
          <p:cNvSpPr/>
          <p:nvPr/>
        </p:nvSpPr>
        <p:spPr>
          <a:xfrm rot="19712093">
            <a:off x="8036906" y="2169520"/>
            <a:ext cx="1613697" cy="362546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18975656">
            <a:off x="9292530" y="1161992"/>
            <a:ext cx="1096197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200" b="1" spc="-150" dirty="0" smtClean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Click!</a:t>
            </a:r>
            <a:endParaRPr kumimoji="1" lang="ko-Kore-KR" altLang="en-US" sz="2200" b="1" spc="-150" dirty="0">
              <a:solidFill>
                <a:srgbClr val="C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93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13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ko-KR" altLang="en-US" sz="2000" b="1" dirty="0" err="1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헬스가이드</a:t>
            </a:r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024" y="2298033"/>
            <a:ext cx="8399609" cy="3811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659311" y="1851260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유명 </a:t>
            </a:r>
            <a:r>
              <a:rPr kumimoji="1" lang="ko-KR" altLang="en-US" sz="2000" b="1" spc="-300" dirty="0" err="1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유튜버들의</a:t>
            </a:r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운동 가이드 영상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18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1585354" y="1813552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14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커뮤니티 </a:t>
            </a:r>
            <a:r>
              <a:rPr kumimoji="1" lang="en-US" altLang="ko-KR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글쓰기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646" y="3888328"/>
            <a:ext cx="5550748" cy="22956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7" y="2029462"/>
            <a:ext cx="5123572" cy="1988868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 rot="20151006">
            <a:off x="5101717" y="2335291"/>
            <a:ext cx="430794" cy="46582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 rot="20151006">
            <a:off x="5418062" y="1773836"/>
            <a:ext cx="1113985" cy="414779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19071832">
            <a:off x="6231535" y="1008855"/>
            <a:ext cx="10961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75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15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2491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커뮤니티 </a:t>
            </a:r>
            <a:r>
              <a:rPr kumimoji="1" lang="en-US" altLang="ko-KR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상세정보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869" y="2112246"/>
            <a:ext cx="6800499" cy="38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0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16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다이어리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73" y="2308626"/>
            <a:ext cx="7899520" cy="38988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147828" y="1857625"/>
            <a:ext cx="538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User </a:t>
            </a:r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정보와 </a:t>
            </a:r>
            <a:r>
              <a:rPr kumimoji="1" lang="en-US" altLang="ko-KR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join </a:t>
            </a:r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되어있는 개개인의 운동 기록 다이어리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16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79601" y="1857625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 20"/>
          <p:cNvSpPr/>
          <p:nvPr/>
        </p:nvSpPr>
        <p:spPr>
          <a:xfrm rot="3417990">
            <a:off x="8487102" y="2927611"/>
            <a:ext cx="1411408" cy="414779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200664">
            <a:off x="9780837" y="3515119"/>
            <a:ext cx="3224921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</a:t>
            </a: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자유형 22"/>
          <p:cNvSpPr/>
          <p:nvPr/>
        </p:nvSpPr>
        <p:spPr>
          <a:xfrm rot="2248084">
            <a:off x="5011973" y="5602816"/>
            <a:ext cx="2721961" cy="1049599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21309549">
            <a:off x="7726072" y="6176385"/>
            <a:ext cx="3224921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</a:t>
            </a: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48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17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2234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다이어리 </a:t>
            </a:r>
            <a:r>
              <a:rPr kumimoji="1" lang="en-US" altLang="ko-KR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그래프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147828" y="1857625"/>
            <a:ext cx="5237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다이어리에 입력한 몸무게의 변화를 그래프로 가시화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16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979601" y="1857625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601" y="2422254"/>
            <a:ext cx="7702486" cy="380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18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다이어리 </a:t>
            </a:r>
            <a:r>
              <a:rPr kumimoji="1" lang="en-US" altLang="ko-KR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-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입력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25" y="1832948"/>
            <a:ext cx="4456325" cy="37921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231" y="1832948"/>
            <a:ext cx="4308669" cy="3777702"/>
          </a:xfrm>
          <a:prstGeom prst="rect">
            <a:avLst/>
          </a:prstGeom>
        </p:spPr>
      </p:pic>
      <p:sp>
        <p:nvSpPr>
          <p:cNvPr id="20" name="자유형 19"/>
          <p:cNvSpPr/>
          <p:nvPr/>
        </p:nvSpPr>
        <p:spPr>
          <a:xfrm rot="3417990">
            <a:off x="8800664" y="5605172"/>
            <a:ext cx="1239001" cy="460871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200664">
            <a:off x="9983249" y="6116855"/>
            <a:ext cx="2396250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</a:t>
            </a: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53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19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다이어리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343" y="1681296"/>
            <a:ext cx="8224837" cy="43527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92132" y="5194169"/>
            <a:ext cx="1357460" cy="96153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 rot="3417990">
            <a:off x="6730455" y="5803401"/>
            <a:ext cx="1175402" cy="502226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200664">
            <a:off x="7843141" y="6299582"/>
            <a:ext cx="2396250" cy="34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500" b="1" spc="-150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sz="15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다이어리 등록 완료</a:t>
            </a:r>
            <a:r>
              <a:rPr kumimoji="1" lang="en-US" altLang="ko-KR" sz="15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  <a:endParaRPr kumimoji="1" lang="ko-Kore-KR" altLang="en-US" sz="15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1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8" y="36216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74" y="362162"/>
            <a:ext cx="6182535" cy="613367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46DBC91D-EADB-8F40-A856-C321531FFA6D}"/>
              </a:ext>
            </a:extLst>
          </p:cNvPr>
          <p:cNvSpPr/>
          <p:nvPr/>
        </p:nvSpPr>
        <p:spPr>
          <a:xfrm>
            <a:off x="5581374" y="362163"/>
            <a:ext cx="6182535" cy="61336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38E6E-8DDB-D84B-892F-950563C3454A}"/>
              </a:ext>
            </a:extLst>
          </p:cNvPr>
          <p:cNvSpPr txBox="1"/>
          <p:nvPr/>
        </p:nvSpPr>
        <p:spPr>
          <a:xfrm>
            <a:off x="1176372" y="170025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000" b="1" dirty="0" smtClean="0">
                <a:solidFill>
                  <a:schemeClr val="bg1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목차</a:t>
            </a:r>
            <a:endParaRPr kumimoji="1" lang="ko-Kore-KR" altLang="en-US" sz="4000" b="1" dirty="0">
              <a:solidFill>
                <a:schemeClr val="bg1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5320750-1E8C-894B-A709-D0A7EED9644A}"/>
              </a:ext>
            </a:extLst>
          </p:cNvPr>
          <p:cNvSpPr/>
          <p:nvPr/>
        </p:nvSpPr>
        <p:spPr>
          <a:xfrm>
            <a:off x="6694979" y="3109512"/>
            <a:ext cx="1120465" cy="112046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6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8057053" y="1807898"/>
            <a:ext cx="226536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기획 의도 및 배경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6694979" y="1521490"/>
            <a:ext cx="1120465" cy="112046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6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4EAB6BB-3EE2-0040-9A4C-AD1D25A09CCE}"/>
              </a:ext>
            </a:extLst>
          </p:cNvPr>
          <p:cNvSpPr/>
          <p:nvPr/>
        </p:nvSpPr>
        <p:spPr>
          <a:xfrm>
            <a:off x="6694978" y="4714667"/>
            <a:ext cx="1120465" cy="112046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6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6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5D0961-AC52-7547-A9DF-8FBD48578651}"/>
              </a:ext>
            </a:extLst>
          </p:cNvPr>
          <p:cNvSpPr txBox="1"/>
          <p:nvPr/>
        </p:nvSpPr>
        <p:spPr>
          <a:xfrm>
            <a:off x="8139410" y="3349022"/>
            <a:ext cx="1579278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6A2745-669E-7C43-8B8B-4D69287D9312}"/>
              </a:ext>
            </a:extLst>
          </p:cNvPr>
          <p:cNvSpPr txBox="1"/>
          <p:nvPr/>
        </p:nvSpPr>
        <p:spPr>
          <a:xfrm>
            <a:off x="8057053" y="5003161"/>
            <a:ext cx="218521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일정 및 </a:t>
            </a:r>
            <a:r>
              <a:rPr kumimoji="1" lang="ko-KR" altLang="en-US" sz="2200" b="1" spc="-150" dirty="0" err="1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기술스택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2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8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20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식단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517" y="2017217"/>
            <a:ext cx="9569949" cy="4002226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 rot="20151006">
            <a:off x="3438617" y="4371480"/>
            <a:ext cx="430794" cy="4658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rot="3417990">
            <a:off x="3658261" y="5059946"/>
            <a:ext cx="1411408" cy="414779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200664">
            <a:off x="4919107" y="5563319"/>
            <a:ext cx="3224921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신체 정보 입력 후 </a:t>
            </a:r>
            <a:r>
              <a:rPr kumimoji="1" lang="en-US" altLang="en-US" sz="2200" b="1" spc="-150" dirty="0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Click!</a:t>
            </a:r>
            <a:endParaRPr kumimoji="1" lang="ko-Kore-KR" altLang="en-US" sz="2200" b="1" spc="-150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80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21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식단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901" y="1721371"/>
            <a:ext cx="8353425" cy="4525291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8300594" y="2257719"/>
            <a:ext cx="1244338" cy="3299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8321017" y="2674069"/>
            <a:ext cx="1244338" cy="3299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8322590" y="3090421"/>
            <a:ext cx="1244338" cy="32993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9607505" y="2237109"/>
            <a:ext cx="2341138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하루치 목표 섭취량</a:t>
            </a:r>
            <a:r>
              <a:rPr kumimoji="1" lang="en-US" altLang="ko-KR" sz="16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9609074" y="2691167"/>
            <a:ext cx="2341138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장바구니에 담은 섭취량</a:t>
            </a:r>
            <a:r>
              <a:rPr kumimoji="1" lang="en-US" altLang="ko-KR" sz="16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9604599" y="3090223"/>
            <a:ext cx="2341138" cy="35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16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남은 섭취량</a:t>
            </a:r>
            <a:r>
              <a:rPr kumimoji="1" lang="en-US" altLang="ko-KR" sz="16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!</a:t>
            </a:r>
            <a:endParaRPr kumimoji="1" lang="ko-Kore-KR" altLang="en-US" sz="16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자유형 23"/>
          <p:cNvSpPr/>
          <p:nvPr/>
        </p:nvSpPr>
        <p:spPr>
          <a:xfrm rot="2035961">
            <a:off x="8610683" y="4237974"/>
            <a:ext cx="1078545" cy="362546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1299524">
            <a:off x="9625520" y="4445798"/>
            <a:ext cx="1096197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36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22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식단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68" y="2343592"/>
            <a:ext cx="7986084" cy="374540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1203244" y="1857625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동적으로 계산되는 섭취량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9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1035017" y="1857625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5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-733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025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45085" r="-387" b="5836"/>
          <a:stretch/>
        </p:blipFill>
        <p:spPr>
          <a:xfrm>
            <a:off x="353181" y="367269"/>
            <a:ext cx="11448399" cy="17926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DBC91D-EADB-8F40-A856-C321531FFA6D}"/>
              </a:ext>
            </a:extLst>
          </p:cNvPr>
          <p:cNvSpPr/>
          <p:nvPr/>
        </p:nvSpPr>
        <p:spPr>
          <a:xfrm>
            <a:off x="353181" y="359789"/>
            <a:ext cx="11406450" cy="1798486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일정 및 </a:t>
            </a:r>
            <a:r>
              <a:rPr kumimoji="1" lang="ko-KR" altLang="en-US" sz="2200" b="1" spc="-150" dirty="0" err="1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기술스택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 smtClean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23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3371731" y="12227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개발일정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918137"/>
              </p:ext>
            </p:extLst>
          </p:nvPr>
        </p:nvGraphicFramePr>
        <p:xfrm>
          <a:off x="424009" y="2192273"/>
          <a:ext cx="11164739" cy="40611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991">
                  <a:extLst>
                    <a:ext uri="{9D8B030D-6E8A-4147-A177-3AD203B41FA5}">
                      <a16:colId xmlns:a16="http://schemas.microsoft.com/office/drawing/2014/main" val="1096847575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066840796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1236083572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33446709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532602767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963482365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450676546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3116691858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207318873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3017305047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774553548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621007170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397786029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3940693456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685286622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1503670031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674377132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968166008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3273276465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1316770233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3437133009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702221590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43189698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161266173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593649768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829576716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360613094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3186103466"/>
                    </a:ext>
                  </a:extLst>
                </a:gridCol>
                <a:gridCol w="384991">
                  <a:extLst>
                    <a:ext uri="{9D8B030D-6E8A-4147-A177-3AD203B41FA5}">
                      <a16:colId xmlns:a16="http://schemas.microsoft.com/office/drawing/2014/main" val="215253376"/>
                    </a:ext>
                  </a:extLst>
                </a:gridCol>
              </a:tblGrid>
              <a:tr h="676319">
                <a:tc gridSpan="29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baseline="0" dirty="0" err="1" smtClean="0">
                          <a:solidFill>
                            <a:srgbClr val="FF0000"/>
                          </a:solidFill>
                          <a:latin typeface="Bahnschrift SemiBold" panose="020B0502040204020203" pitchFamily="34" charset="0"/>
                        </a:rPr>
                        <a:t>ssafitness</a:t>
                      </a:r>
                      <a:r>
                        <a:rPr lang="en-US" altLang="ko-KR" sz="2000" b="1" baseline="0" dirty="0" smtClean="0">
                          <a:solidFill>
                            <a:srgbClr val="3FC5EF"/>
                          </a:solidFill>
                          <a:latin typeface="Bahnschrift SemiBold" panose="020B0502040204020203" pitchFamily="34" charset="0"/>
                        </a:rPr>
                        <a:t>  </a:t>
                      </a:r>
                      <a:r>
                        <a:rPr lang="en-US" altLang="ko-KR" sz="2000" b="1" baseline="0" dirty="0" smtClean="0">
                          <a:solidFill>
                            <a:schemeClr val="bg1"/>
                          </a:solidFill>
                          <a:latin typeface="Bahnschrift SemiBold" panose="020B0502040204020203" pitchFamily="34" charset="0"/>
                        </a:rPr>
                        <a:t>7</a:t>
                      </a:r>
                      <a:r>
                        <a:rPr lang="ko-KR" altLang="en-US" sz="2000" b="1" baseline="0" dirty="0" smtClean="0">
                          <a:solidFill>
                            <a:schemeClr val="bg1"/>
                          </a:solidFill>
                          <a:latin typeface="Bahnschrift SemiBold" panose="020B0502040204020203" pitchFamily="34" charset="0"/>
                        </a:rPr>
                        <a:t>월</a:t>
                      </a:r>
                      <a:r>
                        <a:rPr lang="en-US" altLang="ko-KR" sz="2000" b="1" baseline="0" dirty="0" smtClean="0">
                          <a:solidFill>
                            <a:schemeClr val="bg1"/>
                          </a:solidFill>
                          <a:latin typeface="Bahnschrift SemiBold" panose="020B0502040204020203" pitchFamily="34" charset="0"/>
                        </a:rPr>
                        <a:t>~ 8</a:t>
                      </a:r>
                      <a:r>
                        <a:rPr lang="ko-KR" altLang="en-US" sz="2000" b="1" baseline="0" dirty="0" smtClean="0">
                          <a:solidFill>
                            <a:schemeClr val="bg1"/>
                          </a:solidFill>
                          <a:latin typeface="Bahnschrift SemiBold" panose="020B0502040204020203" pitchFamily="34" charset="0"/>
                        </a:rPr>
                        <a:t>월 </a:t>
                      </a:r>
                      <a:r>
                        <a:rPr lang="ko-KR" altLang="en-US" sz="2000" b="1" baseline="0" dirty="0" err="1" smtClean="0">
                          <a:solidFill>
                            <a:schemeClr val="bg1"/>
                          </a:solidFill>
                          <a:latin typeface="Bahnschrift SemiBold" panose="020B0502040204020203" pitchFamily="34" charset="0"/>
                        </a:rPr>
                        <a:t>개발일정</a:t>
                      </a:r>
                      <a:endParaRPr lang="en-US" altLang="ko-KR" sz="2000" b="1" dirty="0">
                        <a:solidFill>
                          <a:schemeClr val="bg1"/>
                        </a:solidFill>
                        <a:latin typeface="Bahnschrift SemiBold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108778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rgbClr val="FFFF00"/>
                          </a:solidFill>
                        </a:rPr>
                        <a:t>13</a:t>
                      </a:r>
                      <a:endParaRPr lang="ko-KR" altLang="en-US" sz="15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ko-KR" altLang="en-US" sz="1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FF00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FF00"/>
                          </a:solidFill>
                        </a:rPr>
                        <a:t>27</a:t>
                      </a:r>
                      <a:endParaRPr lang="ko-KR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29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31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FF00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FF00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FF00"/>
                          </a:solidFill>
                        </a:rPr>
                        <a:t>17</a:t>
                      </a:r>
                      <a:endParaRPr lang="ko-KR" altLang="en-US" sz="14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406761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10634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43834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431387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08526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598927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721104"/>
                  </a:ext>
                </a:extLst>
              </a:tr>
              <a:tr h="42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4997364"/>
                  </a:ext>
                </a:extLst>
              </a:tr>
            </a:tbl>
          </a:graphicData>
        </a:graphic>
      </p:graphicFrame>
      <p:sp>
        <p:nvSpPr>
          <p:cNvPr id="37" name="모서리가 둥근 직사각형 36"/>
          <p:cNvSpPr/>
          <p:nvPr/>
        </p:nvSpPr>
        <p:spPr>
          <a:xfrm>
            <a:off x="495061" y="3349681"/>
            <a:ext cx="2078458" cy="305246"/>
          </a:xfrm>
          <a:prstGeom prst="roundRect">
            <a:avLst/>
          </a:prstGeom>
          <a:solidFill>
            <a:srgbClr val="FAC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</a:rPr>
              <a:t>기획 및 설계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74111" y="3793049"/>
            <a:ext cx="1477541" cy="3052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Condensed" panose="020B0502040204020203" pitchFamily="34" charset="0"/>
              </a:rPr>
              <a:t>개발 환경 구축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2453416" y="4176390"/>
            <a:ext cx="6282516" cy="305246"/>
          </a:xfrm>
          <a:prstGeom prst="roundRect">
            <a:avLst/>
          </a:prstGeom>
          <a:solidFill>
            <a:srgbClr val="83DA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Backend_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핵심 기능 구현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435044" y="4637208"/>
            <a:ext cx="7897268" cy="30524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Frontend_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핵심 기능 구현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10556517" y="5878111"/>
            <a:ext cx="915904" cy="30524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ucc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784998" y="5463917"/>
            <a:ext cx="3687423" cy="30524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세부 기능 및 오류 수정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757758" y="5067591"/>
            <a:ext cx="1870951" cy="292183"/>
          </a:xfrm>
          <a:prstGeom prst="roundRect">
            <a:avLst/>
          </a:prstGeom>
          <a:solidFill>
            <a:srgbClr val="CDA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rPr>
              <a:t>서버 배포</a:t>
            </a:r>
          </a:p>
        </p:txBody>
      </p:sp>
    </p:spTree>
    <p:extLst>
      <p:ext uri="{BB962C8B-B14F-4D97-AF65-F5344CB8AC3E}">
        <p14:creationId xmlns:p14="http://schemas.microsoft.com/office/powerpoint/2010/main" val="17453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8101" y="-2121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29914" y="-6237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0351" y="345798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45085" r="-387" b="5836"/>
          <a:stretch/>
        </p:blipFill>
        <p:spPr>
          <a:xfrm>
            <a:off x="340192" y="341182"/>
            <a:ext cx="11443042" cy="179263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DBC91D-EADB-8F40-A856-C321531FFA6D}"/>
              </a:ext>
            </a:extLst>
          </p:cNvPr>
          <p:cNvSpPr/>
          <p:nvPr/>
        </p:nvSpPr>
        <p:spPr>
          <a:xfrm>
            <a:off x="345378" y="345493"/>
            <a:ext cx="11407941" cy="1798486"/>
          </a:xfrm>
          <a:prstGeom prst="rect">
            <a:avLst/>
          </a:prstGeom>
          <a:solidFill>
            <a:schemeClr val="tx1">
              <a:lumMod val="85000"/>
              <a:lumOff val="1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일정 및 </a:t>
            </a:r>
            <a:r>
              <a:rPr kumimoji="1" lang="ko-KR" altLang="en-US" sz="2200" b="1" spc="-150" dirty="0" err="1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기술스택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 smtClean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24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3371731" y="12227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err="1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기술스택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1317" y="2583249"/>
            <a:ext cx="2994182" cy="3755966"/>
          </a:xfrm>
          <a:prstGeom prst="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184640" y="2159942"/>
            <a:ext cx="1519305" cy="3284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Front-end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7" name="Picture 14" descr="https://lh5.googleusercontent.com/MDIZPCCLcSATsSkAEDEH8otnAMcu_t-GixI00n2foDUArEkmyz4do7CU9YUTiY7wuPVhw8JPWC4BG7ZZEeDX0WrRRLR7nOVWcjmDYk9P2kIVZdrwQqhpC0kZgplz71S5Etp4osauC4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28"/>
          <a:stretch/>
        </p:blipFill>
        <p:spPr bwMode="auto">
          <a:xfrm>
            <a:off x="941481" y="2873649"/>
            <a:ext cx="884800" cy="82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236128" y="3864197"/>
            <a:ext cx="2793836" cy="894381"/>
            <a:chOff x="1355288" y="3123237"/>
            <a:chExt cx="2705527" cy="921060"/>
          </a:xfrm>
        </p:grpSpPr>
        <p:pic>
          <p:nvPicPr>
            <p:cNvPr id="34" name="Picture 18" descr="https://lh5.googleusercontent.com/hbdr0_u8NJEW6PnlVQ_JLncB9rfJY9hzTiHbD_xrxWjV7_tdKZDq2FXZWJuNwe_xv4Yiw0LzC4D5-n_HE-W_chX7CAC9V8Dw3zg7A7lPn5q_gJ5GuoO-rAIxSdFVk5FIrSKIe6D7V_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288" y="3123237"/>
              <a:ext cx="1842120" cy="921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0" descr="https://lh4.googleusercontent.com/0a4R7AAvIDi-jegBUvIJBLCIm9aH4SZyLu_nDoAzy-NI-HiwUJUosDmPhqXpjsqQe2zUh-mSegXtjklpRDtWzIYUegQf581k6vCMH2RSTaQXjKy3hAxADaY9KQq6OgBFpdBTmZRicW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776" y="3202994"/>
              <a:ext cx="553926" cy="776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2" descr="https://lh4.googleusercontent.com/lIuU9y6EmAYhNz_Ak4HzaDgnaJ-v0syfBqDqJvCDj-UbBCrmfI3dL-wMSg0q2O-Hd_XAVjtPTS4UQszpYEoFFzIB80PBafMOQSRjNl54Vd2XuKUwHrVGVVRBXTIN_u9I97VPdeYhWuA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3428" y="3200052"/>
              <a:ext cx="537387" cy="756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799" y="5234519"/>
            <a:ext cx="628754" cy="628754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3780246" y="2573822"/>
            <a:ext cx="4739402" cy="3773534"/>
          </a:xfrm>
          <a:prstGeom prst="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5237909" y="2138466"/>
            <a:ext cx="1644678" cy="32996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Back-end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2" name="Picture 10" descr="https://lh5.googleusercontent.com/qwXS2DLZM7exKhpp_1ImUSjLCFnhFyrk3bfj487rvjpSASsN9zQIdNbK2IRGJYbihu8MIbJaqmsgKkp9ocfp0ES2PmEj3mBamHCHgb6iS5XsKBV3L6loKvfngl2-bE8LfALRfoTGwZc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425" y="2535664"/>
            <a:ext cx="2179164" cy="11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3854697" y="3800538"/>
            <a:ext cx="1602088" cy="603464"/>
            <a:chOff x="9635745" y="969137"/>
            <a:chExt cx="1361079" cy="523448"/>
          </a:xfrm>
        </p:grpSpPr>
        <p:pic>
          <p:nvPicPr>
            <p:cNvPr id="55" name="Picture 26" descr="jwt png 이미지 검색결과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5745" y="969137"/>
              <a:ext cx="523448" cy="523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0117834" y="1063273"/>
              <a:ext cx="878990" cy="317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b="1" dirty="0">
                  <a:latin typeface="Arial Black" panose="020B0A04020102020204" pitchFamily="34" charset="0"/>
                </a:rPr>
                <a:t> JWT</a:t>
              </a:r>
              <a:endParaRPr lang="ko-KR" altLang="en-US" sz="2100" b="1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57" name="Picture 40" descr="swagger png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148" y="4800249"/>
            <a:ext cx="1542641" cy="54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979" y="4905024"/>
            <a:ext cx="1063591" cy="1177901"/>
          </a:xfrm>
          <a:prstGeom prst="rect">
            <a:avLst/>
          </a:prstGeom>
        </p:spPr>
      </p:pic>
      <p:pic>
        <p:nvPicPr>
          <p:cNvPr id="60" name="Picture 28" descr="workbench icon png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421" y="5330056"/>
            <a:ext cx="819269" cy="81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2" descr="aws png 이미지 검색결과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0" r="23768"/>
          <a:stretch/>
        </p:blipFill>
        <p:spPr bwMode="auto">
          <a:xfrm>
            <a:off x="7238830" y="3240028"/>
            <a:ext cx="1346813" cy="163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2537" y="4387217"/>
            <a:ext cx="954633" cy="884782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88338" y="3632858"/>
            <a:ext cx="916634" cy="70465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9618" y="2706766"/>
            <a:ext cx="905488" cy="721835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8814463" y="2617723"/>
            <a:ext cx="2460095" cy="2112656"/>
          </a:xfrm>
          <a:prstGeom prst="rect">
            <a:avLst/>
          </a:prstGeom>
          <a:solidFill>
            <a:schemeClr val="tx1">
              <a:lumMod val="65000"/>
              <a:lumOff val="3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9086379" y="2151562"/>
            <a:ext cx="1771477" cy="35138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형상관리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67" name="Picture 2" descr="https://lh4.googleusercontent.com/khTw_scsfBHwWK8isnmD2T9dgqPKr1MmOMr0N_V_aaNEqYIKC7AHESs7Gkl8uzcgil-peUSsejf-YWTm_21sMke8MzspN7YgMVli15Njzzp1_FXkfZ3KUdJj3AgWJr-iA49BuzlXOWY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224" y="2838976"/>
            <a:ext cx="879790" cy="36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그룹 67"/>
          <p:cNvGrpSpPr/>
          <p:nvPr/>
        </p:nvGrpSpPr>
        <p:grpSpPr>
          <a:xfrm>
            <a:off x="8934914" y="3309690"/>
            <a:ext cx="2219288" cy="569047"/>
            <a:chOff x="9221671" y="4651903"/>
            <a:chExt cx="2220527" cy="605930"/>
          </a:xfrm>
        </p:grpSpPr>
        <p:sp>
          <p:nvSpPr>
            <p:cNvPr id="69" name="TextBox 68"/>
            <p:cNvSpPr txBox="1"/>
            <p:nvPr/>
          </p:nvSpPr>
          <p:spPr>
            <a:xfrm>
              <a:off x="9924973" y="4740118"/>
              <a:ext cx="1517225" cy="34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>
                  <a:latin typeface="Bahnschrift SemiBold Condensed" panose="020B0502040204020203" pitchFamily="34" charset="0"/>
                </a:rPr>
                <a:t>lab.ssafy.com</a:t>
              </a:r>
              <a:endParaRPr lang="ko-KR" altLang="en-US" sz="1500" dirty="0"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1671" y="4651903"/>
              <a:ext cx="846016" cy="605930"/>
            </a:xfrm>
            <a:prstGeom prst="rect">
              <a:avLst/>
            </a:prstGeom>
          </p:spPr>
        </p:pic>
      </p:grpSp>
      <p:pic>
        <p:nvPicPr>
          <p:cNvPr id="71" name="Picture 8" descr="jira png 이미지 검색결과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3" t="36404" b="37955"/>
          <a:stretch/>
        </p:blipFill>
        <p:spPr bwMode="auto">
          <a:xfrm>
            <a:off x="8857029" y="4003678"/>
            <a:ext cx="2883290" cy="51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6" descr="vuetify icon 이미지 검색결과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227" y="2945678"/>
            <a:ext cx="732815" cy="74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4369" y="5060479"/>
            <a:ext cx="804455" cy="84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80959D-5338-7241-805E-BF995E074C14}"/>
              </a:ext>
            </a:extLst>
          </p:cNvPr>
          <p:cNvSpPr/>
          <p:nvPr/>
        </p:nvSpPr>
        <p:spPr>
          <a:xfrm>
            <a:off x="0" y="1"/>
            <a:ext cx="12191999" cy="6845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6EA1A8-8830-0844-B023-F2D07003B9EF}"/>
              </a:ext>
            </a:extLst>
          </p:cNvPr>
          <p:cNvSpPr txBox="1"/>
          <p:nvPr/>
        </p:nvSpPr>
        <p:spPr>
          <a:xfrm>
            <a:off x="570040" y="2716799"/>
            <a:ext cx="1515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5400" b="1" spc="-300" dirty="0" err="1" smtClean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QnA</a:t>
            </a:r>
            <a:endParaRPr kumimoji="1" lang="ko-Kore-KR" altLang="en-US" sz="5400" b="1" spc="-300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15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8" y="36216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기획 의도 및 배경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 smtClean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 smtClean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3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632" y="3222212"/>
            <a:ext cx="7515225" cy="1409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858" y="5080805"/>
            <a:ext cx="7907638" cy="966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349" y="2184794"/>
            <a:ext cx="5314778" cy="63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2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8" y="362164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기획 의도 및 배경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 smtClean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4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2230422" y="2976568"/>
            <a:ext cx="7731156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44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집에서도 </a:t>
            </a:r>
            <a:r>
              <a:rPr kumimoji="1" lang="en-US" altLang="ko-KR" sz="44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PT</a:t>
            </a:r>
            <a:r>
              <a:rPr kumimoji="1" lang="ko-KR" altLang="en-US" sz="44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받을 순 없을까</a:t>
            </a:r>
            <a:r>
              <a:rPr kumimoji="1" lang="en-US" altLang="ko-KR" sz="44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..?</a:t>
            </a:r>
            <a:endParaRPr kumimoji="1" lang="ko-Kore-KR" altLang="en-US" sz="44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442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8" y="362165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5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회원가입과 로그인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05" y="2340898"/>
            <a:ext cx="4855162" cy="38076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408" y="2340868"/>
            <a:ext cx="4813124" cy="3788821"/>
          </a:xfrm>
          <a:prstGeom prst="rect">
            <a:avLst/>
          </a:prstGeom>
        </p:spPr>
      </p:pic>
      <p:sp>
        <p:nvSpPr>
          <p:cNvPr id="8" name="왼쪽/오른쪽 화살표 7"/>
          <p:cNvSpPr/>
          <p:nvPr/>
        </p:nvSpPr>
        <p:spPr>
          <a:xfrm>
            <a:off x="5577138" y="3799004"/>
            <a:ext cx="999875" cy="521132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886313" y="1860687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회원가입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2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718086" y="1860687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6900419" y="1850080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로그인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4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6732192" y="1850080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1071489">
            <a:off x="1888750" y="4628552"/>
            <a:ext cx="10961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1071489">
            <a:off x="10276245" y="4601845"/>
            <a:ext cx="10961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748" y="362165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6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PT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984" y="1906453"/>
            <a:ext cx="8968116" cy="401839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513326" y="1854865"/>
            <a:ext cx="541245" cy="504075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007151" y="1555423"/>
            <a:ext cx="1093509" cy="414779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20520826">
            <a:off x="4055301" y="1141954"/>
            <a:ext cx="107604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260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2905" y="362311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7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PT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46" y="1826693"/>
            <a:ext cx="8988938" cy="412032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 rot="20151006">
            <a:off x="9444745" y="5144821"/>
            <a:ext cx="551380" cy="504075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rot="20151006">
            <a:off x="9815105" y="4619134"/>
            <a:ext cx="1113985" cy="414779"/>
          </a:xfrm>
          <a:custGeom>
            <a:avLst/>
            <a:gdLst>
              <a:gd name="connsiteX0" fmla="*/ 0 w 1093509"/>
              <a:gd name="connsiteY0" fmla="*/ 414779 h 414779"/>
              <a:gd name="connsiteX1" fmla="*/ 461913 w 1093509"/>
              <a:gd name="connsiteY1" fmla="*/ 141402 h 414779"/>
              <a:gd name="connsiteX2" fmla="*/ 914400 w 1093509"/>
              <a:gd name="connsiteY2" fmla="*/ 169682 h 414779"/>
              <a:gd name="connsiteX3" fmla="*/ 1093509 w 1093509"/>
              <a:gd name="connsiteY3" fmla="*/ 0 h 41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3509" h="414779">
                <a:moveTo>
                  <a:pt x="0" y="414779"/>
                </a:moveTo>
                <a:cubicBezTo>
                  <a:pt x="154756" y="298515"/>
                  <a:pt x="309513" y="182251"/>
                  <a:pt x="461913" y="141402"/>
                </a:cubicBezTo>
                <a:cubicBezTo>
                  <a:pt x="614313" y="100553"/>
                  <a:pt x="809134" y="193249"/>
                  <a:pt x="914400" y="169682"/>
                </a:cubicBezTo>
                <a:cubicBezTo>
                  <a:pt x="1019666" y="146115"/>
                  <a:pt x="1056587" y="73057"/>
                  <a:pt x="1093509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 rot="19071832">
            <a:off x="10628578" y="3854153"/>
            <a:ext cx="10961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Click!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3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2311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8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PT -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글쓰기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6242E2-A5C6-0648-BACD-2CFC4159DC29}"/>
              </a:ext>
            </a:extLst>
          </p:cNvPr>
          <p:cNvSpPr txBox="1"/>
          <p:nvPr/>
        </p:nvSpPr>
        <p:spPr>
          <a:xfrm>
            <a:off x="867459" y="1879541"/>
            <a:ext cx="519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PT</a:t>
            </a:r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게시판에 동영상을 첨부하여 </a:t>
            </a:r>
            <a:r>
              <a:rPr kumimoji="1" lang="ko-KR" altLang="en-US" sz="2000" b="1" spc="-300" dirty="0" err="1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게시글을</a:t>
            </a:r>
            <a:r>
              <a:rPr kumimoji="1" lang="ko-KR" altLang="en-US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 작성합니다</a:t>
            </a:r>
            <a:r>
              <a:rPr kumimoji="1" lang="en-US" altLang="ko-KR" sz="2000" b="1" spc="-300" dirty="0" smtClean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kumimoji="1" lang="ko-Kore-KR" altLang="en-US" sz="2000" b="1" spc="-300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cxnSp>
        <p:nvCxnSpPr>
          <p:cNvPr id="20" name="직선 연결선[R] 2">
            <a:extLst>
              <a:ext uri="{FF2B5EF4-FFF2-40B4-BE49-F238E27FC236}">
                <a16:creationId xmlns:a16="http://schemas.microsoft.com/office/drawing/2014/main" id="{1FF49F5E-D548-C245-AB8F-4A88FC6E0AC3}"/>
              </a:ext>
            </a:extLst>
          </p:cNvPr>
          <p:cNvCxnSpPr>
            <a:cxnSpLocks/>
          </p:cNvCxnSpPr>
          <p:nvPr/>
        </p:nvCxnSpPr>
        <p:spPr>
          <a:xfrm>
            <a:off x="699232" y="1879541"/>
            <a:ext cx="0" cy="4059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881" y="2468847"/>
            <a:ext cx="8449222" cy="35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00877A-6F21-514B-B798-870D9155AF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597FC68-3532-0F43-8F99-7FE572B82F76}"/>
              </a:ext>
            </a:extLst>
          </p:cNvPr>
          <p:cNvSpPr/>
          <p:nvPr/>
        </p:nvSpPr>
        <p:spPr>
          <a:xfrm>
            <a:off x="-37671" y="0"/>
            <a:ext cx="118015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CF94986-55F6-0C4B-9EFA-2B02578626E3}"/>
              </a:ext>
            </a:extLst>
          </p:cNvPr>
          <p:cNvGrpSpPr/>
          <p:nvPr/>
        </p:nvGrpSpPr>
        <p:grpSpPr>
          <a:xfrm>
            <a:off x="-37671" y="0"/>
            <a:ext cx="10017304" cy="6858000"/>
            <a:chOff x="0" y="0"/>
            <a:chExt cx="10017304" cy="6858000"/>
          </a:xfrm>
          <a:solidFill>
            <a:srgbClr val="C00000"/>
          </a:solidFill>
        </p:grpSpPr>
        <p:sp>
          <p:nvSpPr>
            <p:cNvPr id="42" name="평행 사변형[P] 4">
              <a:extLst>
                <a:ext uri="{FF2B5EF4-FFF2-40B4-BE49-F238E27FC236}">
                  <a16:creationId xmlns:a16="http://schemas.microsoft.com/office/drawing/2014/main" id="{02A21740-D3D8-E940-BA50-BCB8B4E04608}"/>
                </a:ext>
              </a:extLst>
            </p:cNvPr>
            <p:cNvSpPr/>
            <p:nvPr/>
          </p:nvSpPr>
          <p:spPr>
            <a:xfrm>
              <a:off x="2825394" y="0"/>
              <a:ext cx="7191910" cy="6858000"/>
            </a:xfrm>
            <a:prstGeom prst="parallelogram">
              <a:avLst>
                <a:gd name="adj" fmla="val 5136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8FC1619-7FCD-8D45-9ACF-2620B44E4213}"/>
                </a:ext>
              </a:extLst>
            </p:cNvPr>
            <p:cNvSpPr/>
            <p:nvPr/>
          </p:nvSpPr>
          <p:spPr>
            <a:xfrm>
              <a:off x="0" y="0"/>
              <a:ext cx="6431622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1D72E3-9E0A-C947-8FDB-CEB4F1F0ED8A}"/>
              </a:ext>
            </a:extLst>
          </p:cNvPr>
          <p:cNvSpPr/>
          <p:nvPr/>
        </p:nvSpPr>
        <p:spPr>
          <a:xfrm>
            <a:off x="353181" y="362311"/>
            <a:ext cx="11411162" cy="613367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7FD4B6-2183-E640-AEA5-24675DBD41F8}"/>
              </a:ext>
            </a:extLst>
          </p:cNvPr>
          <p:cNvSpPr txBox="1"/>
          <p:nvPr/>
        </p:nvSpPr>
        <p:spPr>
          <a:xfrm>
            <a:off x="1076449" y="1161993"/>
            <a:ext cx="2341138" cy="458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200" b="1" spc="-150" dirty="0" smtClean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서비스 소개</a:t>
            </a:r>
            <a:endParaRPr kumimoji="1" lang="ko-Kore-KR" altLang="en-US" sz="2200" b="1" spc="-15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E74BB5E-D312-A843-A57E-1F89051DBF44}"/>
              </a:ext>
            </a:extLst>
          </p:cNvPr>
          <p:cNvSpPr/>
          <p:nvPr/>
        </p:nvSpPr>
        <p:spPr>
          <a:xfrm>
            <a:off x="505325" y="1146936"/>
            <a:ext cx="526638" cy="513655"/>
          </a:xfrm>
          <a:prstGeom prst="ellipse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000" b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endParaRPr kumimoji="1" lang="ko-Kore-KR" altLang="en-US" sz="3000" b="1" dirty="0">
              <a:solidFill>
                <a:schemeClr val="bg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6451B6-CA17-EB4F-9D3D-46B4E4B076CD}"/>
              </a:ext>
            </a:extLst>
          </p:cNvPr>
          <p:cNvSpPr txBox="1"/>
          <p:nvPr/>
        </p:nvSpPr>
        <p:spPr>
          <a:xfrm rot="5400000">
            <a:off x="11160592" y="1247223"/>
            <a:ext cx="16443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900" b="1" spc="60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rPr>
              <a:t>9</a:t>
            </a:r>
            <a:endParaRPr kumimoji="1" lang="ko-Kore-KR" altLang="en-US" sz="900" b="1" spc="600" dirty="0">
              <a:solidFill>
                <a:schemeClr val="bg1"/>
              </a:solidFill>
              <a:latin typeface="Arial Black" panose="020B0604020202020204" pitchFamily="34" charset="0"/>
              <a:ea typeface="+mj-ea"/>
              <a:cs typeface="Arial Black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11" y="390592"/>
            <a:ext cx="1762812" cy="6406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059176-DF6E-2248-B87C-269E2C49BD67}"/>
              </a:ext>
            </a:extLst>
          </p:cNvPr>
          <p:cNvSpPr txBox="1"/>
          <p:nvPr/>
        </p:nvSpPr>
        <p:spPr>
          <a:xfrm>
            <a:off x="2733810" y="1222773"/>
            <a:ext cx="1922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 PT - </a:t>
            </a:r>
            <a:r>
              <a:rPr kumimoji="1" lang="ko-KR" altLang="en-US" sz="2000" b="1" dirty="0" smtClean="0">
                <a:solidFill>
                  <a:srgbClr val="FF0000"/>
                </a:solidFill>
                <a:latin typeface="Arial Black" panose="020B0604020202020204" pitchFamily="34" charset="0"/>
                <a:ea typeface="NanumSquareOTF ExtraBold" panose="020B0600000101010101" pitchFamily="34" charset="-127"/>
                <a:cs typeface="Arial Black" panose="020B0604020202020204" pitchFamily="34" charset="0"/>
              </a:rPr>
              <a:t>상세정보</a:t>
            </a:r>
            <a:endParaRPr kumimoji="1" lang="ko-Kore-KR" altLang="en-US" sz="2000" b="1" dirty="0">
              <a:solidFill>
                <a:srgbClr val="FF0000"/>
              </a:solidFill>
              <a:latin typeface="Arial Black" panose="020B0604020202020204" pitchFamily="34" charset="0"/>
              <a:ea typeface="NanumSquareOTF ExtraBold" panose="020B0600000101010101" pitchFamily="34" charset="-127"/>
              <a:cs typeface="Arial Black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825" y="2240148"/>
            <a:ext cx="4718037" cy="3613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24" y="2240148"/>
            <a:ext cx="4723480" cy="360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349</Words>
  <Application>Microsoft Office PowerPoint</Application>
  <PresentationFormat>와이드스크린</PresentationFormat>
  <Paragraphs>190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NanumSquareOTF ExtraBold</vt:lpstr>
      <vt:lpstr>Malgun Gothic</vt:lpstr>
      <vt:lpstr>Malgun Gothic</vt:lpstr>
      <vt:lpstr>Arial</vt:lpstr>
      <vt:lpstr>Arial Black</vt:lpstr>
      <vt:lpstr>Bahnschrift Condensed</vt:lpstr>
      <vt:lpstr>Bahnschrift SemiBold</vt:lpstr>
      <vt:lpstr>Bahnschrift SemiBold Condensed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희석</dc:creator>
  <cp:lastModifiedBy>multicampus</cp:lastModifiedBy>
  <cp:revision>57</cp:revision>
  <dcterms:created xsi:type="dcterms:W3CDTF">2020-04-23T02:50:06Z</dcterms:created>
  <dcterms:modified xsi:type="dcterms:W3CDTF">2020-08-20T09:16:10Z</dcterms:modified>
</cp:coreProperties>
</file>